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  <p:sldId id="257" r:id="rId3"/>
    <p:sldId id="258" r:id="rId4"/>
    <p:sldId id="260" r:id="rId5"/>
    <p:sldId id="273" r:id="rId6"/>
    <p:sldId id="279" r:id="rId7"/>
    <p:sldId id="277" r:id="rId8"/>
    <p:sldId id="276" r:id="rId9"/>
    <p:sldId id="275" r:id="rId10"/>
    <p:sldId id="278" r:id="rId11"/>
    <p:sldId id="280" r:id="rId12"/>
    <p:sldId id="259" r:id="rId13"/>
    <p:sldId id="264" r:id="rId14"/>
    <p:sldId id="281" r:id="rId15"/>
    <p:sldId id="282" r:id="rId16"/>
    <p:sldId id="283" r:id="rId17"/>
    <p:sldId id="284" r:id="rId18"/>
    <p:sldId id="261" r:id="rId19"/>
    <p:sldId id="26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6"/>
  </p:normalViewPr>
  <p:slideViewPr>
    <p:cSldViewPr snapToGrid="0" snapToObjects="1" showGuides="1"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6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8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0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4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0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346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39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709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73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314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4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6C48-4965-A645-865E-3EC32C01B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Drivers of Natural Gas Prices In The United States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7F27D-D30F-C642-9B18-BE86622FE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670" y="4468030"/>
            <a:ext cx="5918454" cy="1811745"/>
          </a:xfrm>
        </p:spPr>
        <p:txBody>
          <a:bodyPr>
            <a:normAutofit/>
          </a:bodyPr>
          <a:lstStyle/>
          <a:p>
            <a:r>
              <a:rPr lang="en-US" u="sng" dirty="0"/>
              <a:t>Group Members: </a:t>
            </a:r>
          </a:p>
          <a:p>
            <a:r>
              <a:rPr lang="en-US" dirty="0"/>
              <a:t>Wilson </a:t>
            </a:r>
            <a:r>
              <a:rPr lang="en-US" dirty="0" err="1"/>
              <a:t>Aliaga</a:t>
            </a:r>
            <a:endParaRPr lang="en-US" dirty="0"/>
          </a:p>
          <a:p>
            <a:r>
              <a:rPr lang="en-US" dirty="0"/>
              <a:t>Carlton Lewis </a:t>
            </a:r>
          </a:p>
          <a:p>
            <a:r>
              <a:rPr lang="en-US" dirty="0" err="1"/>
              <a:t>Velmarini</a:t>
            </a:r>
            <a:r>
              <a:rPr lang="en-US" dirty="0"/>
              <a:t> Vasquez</a:t>
            </a:r>
          </a:p>
        </p:txBody>
      </p:sp>
    </p:spTree>
    <p:extLst>
      <p:ext uri="{BB962C8B-B14F-4D97-AF65-F5344CB8AC3E}">
        <p14:creationId xmlns:p14="http://schemas.microsoft.com/office/powerpoint/2010/main" val="1844909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DD03DAF-AB1B-0F43-A588-0C6147968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5"/>
            <a:ext cx="9144000" cy="34125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7F1834-2098-7B4B-A46D-2F7788889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871965" cy="26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96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0DEA64-28AD-BF42-9E80-AE0E219D1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"/>
            <a:ext cx="9144000" cy="3423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C83D4F-2A70-934B-82CC-CF56748D6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5455"/>
            <a:ext cx="9144000" cy="341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20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EF21-F4F7-6240-B6A1-94348AE7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E8D2-4E82-8B49-9553-B9F299015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50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72A83A-3D88-6846-A47E-8FEAA0E6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747"/>
            <a:ext cx="9144000" cy="372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34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4F610B-BB73-4BD6-880D-393BD4034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561D30-092F-46FD-935F-59E9FAEFF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78116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92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6B1722-0714-4B12-96C1-832DD5AC9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304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B24ED8-183E-45C0-86C7-FCBBA8169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19500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95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D12ED-EF4E-474F-A011-2D70B0EC3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370" y="735621"/>
            <a:ext cx="6629400" cy="552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9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E105AB-12C9-4851-AAF4-A211375C3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0"/>
            <a:ext cx="6858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CEEB81-1C11-4417-81E6-CD5E61F99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116" y="2403230"/>
            <a:ext cx="2053884" cy="171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799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24CD3-0529-3B4F-9C7B-502FB079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DE778-67DC-C144-B450-1F1CF2120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should include a numerical summary as well as visualizations of that summary</a:t>
            </a:r>
          </a:p>
        </p:txBody>
      </p:sp>
    </p:spTree>
    <p:extLst>
      <p:ext uri="{BB962C8B-B14F-4D97-AF65-F5344CB8AC3E}">
        <p14:creationId xmlns:p14="http://schemas.microsoft.com/office/powerpoint/2010/main" val="307959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5664A-6B8C-7644-AEDF-C947F293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implications</a:t>
            </a:r>
            <a:r>
              <a:rPr lang="en-US" dirty="0"/>
              <a:t> of the </a:t>
            </a:r>
            <a:r>
              <a:rPr lang="en-US" b="1" dirty="0"/>
              <a:t>findings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C8B08-668D-DB48-8528-19F16D7B4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where you get to have an open-ended discussion about what your findings "mean".</a:t>
            </a:r>
          </a:p>
        </p:txBody>
      </p:sp>
    </p:spTree>
    <p:extLst>
      <p:ext uri="{BB962C8B-B14F-4D97-AF65-F5344CB8AC3E}">
        <p14:creationId xmlns:p14="http://schemas.microsoft.com/office/powerpoint/2010/main" val="1974443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B11B-3EFB-254D-80E2-3343DA5D8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</p:spPr>
        <p:txBody>
          <a:bodyPr/>
          <a:lstStyle/>
          <a:p>
            <a:r>
              <a:rPr lang="en-US" dirty="0"/>
              <a:t>Project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7501C-FD28-2842-B5AE-684DE4440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0044"/>
            <a:ext cx="7772400" cy="4050792"/>
          </a:xfrm>
        </p:spPr>
        <p:txBody>
          <a:bodyPr/>
          <a:lstStyle/>
          <a:p>
            <a:pPr fontAlgn="ctr"/>
            <a:r>
              <a:rPr lang="en-US" b="1" u="sng" dirty="0"/>
              <a:t>Supply Drivers questions </a:t>
            </a:r>
            <a:endParaRPr lang="en-US" b="1" dirty="0"/>
          </a:p>
          <a:p>
            <a:pPr lvl="1" fontAlgn="ctr"/>
            <a:r>
              <a:rPr lang="en-US" dirty="0"/>
              <a:t>How does production vary over time in different regions of the country, especially in the counties with natural gas reserves?</a:t>
            </a:r>
          </a:p>
          <a:p>
            <a:pPr lvl="1" fontAlgn="ctr"/>
            <a:r>
              <a:rPr lang="en-US" dirty="0"/>
              <a:t>How does the Storage changes over time based on the facilities (e.g. Pipelines) available in the counties or regions with natural gas reserves? </a:t>
            </a:r>
          </a:p>
          <a:p>
            <a:pPr lvl="1" fontAlgn="ctr"/>
            <a:r>
              <a:rPr lang="en-US" dirty="0"/>
              <a:t>How does Imported gas contribute to the supply overtime? </a:t>
            </a:r>
          </a:p>
          <a:p>
            <a:pPr marL="274320" lvl="1" indent="0" fontAlgn="ctr">
              <a:buNone/>
            </a:pPr>
            <a:endParaRPr lang="en-US" dirty="0"/>
          </a:p>
          <a:p>
            <a:pPr fontAlgn="ctr"/>
            <a:r>
              <a:rPr lang="en-US" b="1" u="sng" dirty="0"/>
              <a:t>Demand questions </a:t>
            </a:r>
            <a:endParaRPr lang="en-US" b="1" dirty="0"/>
          </a:p>
          <a:p>
            <a:pPr lvl="1" fontAlgn="ctr"/>
            <a:r>
              <a:rPr lang="en-US" dirty="0"/>
              <a:t>How does temperature changes affect gas demand? </a:t>
            </a:r>
          </a:p>
          <a:p>
            <a:pPr lvl="1" fontAlgn="ctr"/>
            <a:r>
              <a:rPr lang="en-US" dirty="0"/>
              <a:t>How does economic growth influence gas consumption? </a:t>
            </a:r>
          </a:p>
          <a:p>
            <a:pPr marL="274320" lvl="1" indent="0" fontAlgn="ctr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89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98B0D-164E-5B4F-A6C0-44B4628B5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2D7D1-BE1E-2749-A714-4B2907450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U.S. Energy Information Administration (EIA) </a:t>
            </a:r>
          </a:p>
          <a:p>
            <a:r>
              <a:rPr lang="en-US" dirty="0"/>
              <a:t>World Weather </a:t>
            </a:r>
          </a:p>
          <a:p>
            <a:r>
              <a:rPr lang="en-US" dirty="0"/>
              <a:t>Federal Reserve Economic Data (FRED)</a:t>
            </a:r>
          </a:p>
          <a:p>
            <a:r>
              <a:rPr lang="en-US" dirty="0"/>
              <a:t>US Census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955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D1A4-8605-D647-B911-80965013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716F5-D922-9244-920E-062ECBAE1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fontAlgn="ctr"/>
            <a:r>
              <a:rPr lang="en-US" u="sng" dirty="0"/>
              <a:t>Demand</a:t>
            </a:r>
            <a:endParaRPr lang="en-US" dirty="0"/>
          </a:p>
          <a:p>
            <a:pPr lvl="1" fontAlgn="ctr"/>
            <a:r>
              <a:rPr lang="en-US" dirty="0"/>
              <a:t>Obtain and analyze the following data: </a:t>
            </a:r>
          </a:p>
          <a:p>
            <a:pPr lvl="2" fontAlgn="ctr"/>
            <a:r>
              <a:rPr lang="en-US" dirty="0"/>
              <a:t>Residential consumption over time </a:t>
            </a:r>
          </a:p>
          <a:p>
            <a:pPr lvl="2" fontAlgn="ctr"/>
            <a:r>
              <a:rPr lang="en-US" dirty="0"/>
              <a:t>Industrial consumption over time </a:t>
            </a:r>
          </a:p>
          <a:p>
            <a:pPr lvl="2" fontAlgn="ctr"/>
            <a:r>
              <a:rPr lang="en-US" dirty="0"/>
              <a:t>Commercial consumption vs time </a:t>
            </a:r>
          </a:p>
          <a:p>
            <a:pPr lvl="2" fontAlgn="ctr"/>
            <a:r>
              <a:rPr lang="en-US" dirty="0"/>
              <a:t>Exports over time </a:t>
            </a:r>
          </a:p>
          <a:p>
            <a:pPr lvl="0" fontAlgn="ctr"/>
            <a:r>
              <a:rPr lang="en-US" u="sng" dirty="0"/>
              <a:t>Supply</a:t>
            </a:r>
            <a:endParaRPr lang="en-US" dirty="0"/>
          </a:p>
          <a:p>
            <a:pPr lvl="1" fontAlgn="ctr"/>
            <a:r>
              <a:rPr lang="en-US" dirty="0"/>
              <a:t>Obtain and analyze the following data: </a:t>
            </a:r>
          </a:p>
          <a:p>
            <a:pPr lvl="2" fontAlgn="ctr"/>
            <a:r>
              <a:rPr lang="en-US" dirty="0"/>
              <a:t>Production over time </a:t>
            </a:r>
          </a:p>
          <a:p>
            <a:pPr lvl="2" fontAlgn="ctr"/>
            <a:r>
              <a:rPr lang="en-US" dirty="0"/>
              <a:t>Reserve changes over time. </a:t>
            </a:r>
          </a:p>
          <a:p>
            <a:pPr lvl="2" fontAlgn="ctr"/>
            <a:r>
              <a:rPr lang="en-US" dirty="0"/>
              <a:t> Capacity and storage use of each state of the country overtime, and the create a time dependent Google Heat Map. </a:t>
            </a:r>
          </a:p>
          <a:p>
            <a:pPr lvl="2" fontAlgn="ctr"/>
            <a:r>
              <a:rPr lang="en-US" dirty="0"/>
              <a:t>Imports over time </a:t>
            </a:r>
          </a:p>
          <a:p>
            <a:pPr lvl="3" fontAlgn="ctr"/>
            <a:r>
              <a:rPr lang="en-US" dirty="0"/>
              <a:t>Pipelines and Liquid natural gas terminals (LNG)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199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BBAC34-D0FC-2D47-985A-74F342AC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71" y="240886"/>
            <a:ext cx="8498541" cy="31716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726D0E-332C-5C4D-B39C-D5DADE18F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71" y="3669886"/>
            <a:ext cx="8498541" cy="31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0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F41855-15B9-124F-AE15-5E694D10C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5"/>
            <a:ext cx="9144000" cy="34125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4694D5-6A64-6F49-84CB-4897F53CE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47544"/>
            <a:ext cx="9144000" cy="340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64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6E5DBA-12D6-4749-AB52-FC63D3027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80"/>
            <a:ext cx="9144000" cy="3420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BDDED-86CF-8C47-8ADA-F3E782F91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342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71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50864C-6E43-1F44-BF4B-48075BBFB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25" y="161208"/>
            <a:ext cx="8767482" cy="3133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233D9-F8B2-BD40-933A-D3A095C85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25" y="3590208"/>
            <a:ext cx="8767482" cy="313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0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DF9C35-0F74-434A-98F1-4DB5D2532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267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D2ACDA-DF93-374A-95FA-AD1D22033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337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849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{87EADF78-11F2-DC47-AAD7-BA780763483B}tf10001070</Template>
  <TotalTime>614</TotalTime>
  <Words>241</Words>
  <Application>Microsoft Office PowerPoint</Application>
  <PresentationFormat>On-screen Show (4:3)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Rockwell</vt:lpstr>
      <vt:lpstr>Rockwell Condensed</vt:lpstr>
      <vt:lpstr>Rockwell Extra Bold</vt:lpstr>
      <vt:lpstr>Wingdings</vt:lpstr>
      <vt:lpstr>Wood Type</vt:lpstr>
      <vt:lpstr>Drivers of Natural Gas Prices In The United States</vt:lpstr>
      <vt:lpstr>Project Questions</vt:lpstr>
      <vt:lpstr>Data Set Sources </vt:lpstr>
      <vt:lpstr>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implications of the 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Drivers of Natural Gas Prices In The United States</dc:title>
  <dc:creator>Velmarini Vasquez</dc:creator>
  <cp:lastModifiedBy>Wilson Aliaga</cp:lastModifiedBy>
  <cp:revision>19</cp:revision>
  <dcterms:created xsi:type="dcterms:W3CDTF">2019-03-27T20:14:37Z</dcterms:created>
  <dcterms:modified xsi:type="dcterms:W3CDTF">2019-03-28T20:37:03Z</dcterms:modified>
</cp:coreProperties>
</file>

<file path=docProps/thumbnail.jpeg>
</file>